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B629C"/>
    <a:srgbClr val="44546A"/>
    <a:srgbClr val="E72403"/>
    <a:srgbClr val="FFF4DD"/>
    <a:srgbClr val="C3E498"/>
    <a:srgbClr val="B8DF85"/>
    <a:srgbClr val="C4FDBB"/>
    <a:srgbClr val="D8FED2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>
        <p:scale>
          <a:sx n="172" d="100"/>
          <a:sy n="172" d="100"/>
        </p:scale>
        <p:origin x="-72" y="-2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BE2-1DE3-411B-889F-9B3A5501D54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E05C-3202-49EE-AA8A-B92877C31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44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BE2-1DE3-411B-889F-9B3A5501D54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E05C-3202-49EE-AA8A-B92877C31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65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BE2-1DE3-411B-889F-9B3A5501D54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E05C-3202-49EE-AA8A-B92877C31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34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BE2-1DE3-411B-889F-9B3A5501D54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E05C-3202-49EE-AA8A-B92877C31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60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BE2-1DE3-411B-889F-9B3A5501D54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E05C-3202-49EE-AA8A-B92877C31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1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BE2-1DE3-411B-889F-9B3A5501D54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E05C-3202-49EE-AA8A-B92877C31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87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BE2-1DE3-411B-889F-9B3A5501D54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E05C-3202-49EE-AA8A-B92877C31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85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BE2-1DE3-411B-889F-9B3A5501D54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E05C-3202-49EE-AA8A-B92877C31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69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BE2-1DE3-411B-889F-9B3A5501D54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E05C-3202-49EE-AA8A-B92877C31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18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BE2-1DE3-411B-889F-9B3A5501D54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E05C-3202-49EE-AA8A-B92877C31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05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FBE2-1DE3-411B-889F-9B3A5501D54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E05C-3202-49EE-AA8A-B92877C31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37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DFBE2-1DE3-411B-889F-9B3A5501D54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2E05C-3202-49EE-AA8A-B92877C31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29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草の上に立っている子供たち&#10;&#10;中程度の精度で自動的に生成された説明">
            <a:extLst>
              <a:ext uri="{FF2B5EF4-FFF2-40B4-BE49-F238E27FC236}">
                <a16:creationId xmlns:a16="http://schemas.microsoft.com/office/drawing/2014/main" id="{391F738C-B14F-BC55-E302-2C7CA969E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0" y="2210910"/>
            <a:ext cx="6879395" cy="4589846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3EE79D2-E446-233A-1656-F3CF22A8FB4C}"/>
              </a:ext>
            </a:extLst>
          </p:cNvPr>
          <p:cNvSpPr/>
          <p:nvPr/>
        </p:nvSpPr>
        <p:spPr>
          <a:xfrm>
            <a:off x="177422" y="6052520"/>
            <a:ext cx="6521834" cy="177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24990103-C8B8-E993-23F2-8A6541FE5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2" y="7847463"/>
            <a:ext cx="6858000" cy="1296537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77422" y="8194489"/>
            <a:ext cx="578526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sz="9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000" b="1" dirty="0">
                <a:solidFill>
                  <a:schemeClr val="bg1"/>
                </a:solidFill>
              </a:rPr>
              <a:t>主　催</a:t>
            </a:r>
            <a:endParaRPr kumimoji="1" lang="en-US" altLang="ja-JP" sz="1000" b="1" dirty="0">
              <a:solidFill>
                <a:schemeClr val="bg1"/>
              </a:solidFill>
            </a:endParaRPr>
          </a:p>
          <a:p>
            <a:pPr algn="ctr"/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9947" y="8594083"/>
            <a:ext cx="3150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川崎市中原区上小田中</a:t>
            </a:r>
            <a:r>
              <a:rPr kumimoji="1" lang="en-US" altLang="ja-JP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6-20-2</a:t>
            </a:r>
            <a:r>
              <a:rPr kumimoji="1"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（担当：河崎）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84067" y="8194489"/>
            <a:ext cx="3005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044-741-6088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73557" y="8387676"/>
            <a:ext cx="3005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044-751-7553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73557" y="8594272"/>
            <a:ext cx="3005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mail</a:t>
            </a:r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t-kawasaki@jecto.co.jp</a:t>
            </a:r>
            <a:endParaRPr kumimoji="1"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DA85C51C-E6AE-7403-D19D-8C8F66F1C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76" y="8229881"/>
            <a:ext cx="2712402" cy="267769"/>
          </a:xfrm>
          <a:prstGeom prst="rect">
            <a:avLst/>
          </a:prstGeom>
        </p:spPr>
      </p:pic>
      <p:pic>
        <p:nvPicPr>
          <p:cNvPr id="58" name="図 57" descr="部屋の中で椅子に座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82C5474F-6E94-1B2D-8C2A-AD222726CF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2"/>
          <a:stretch/>
        </p:blipFill>
        <p:spPr>
          <a:xfrm>
            <a:off x="4257825" y="6104119"/>
            <a:ext cx="2398863" cy="1653025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DC0D1B9-631B-44C4-6AFD-F5FABC14652C}"/>
              </a:ext>
            </a:extLst>
          </p:cNvPr>
          <p:cNvGrpSpPr/>
          <p:nvPr/>
        </p:nvGrpSpPr>
        <p:grpSpPr>
          <a:xfrm>
            <a:off x="227532" y="6104119"/>
            <a:ext cx="4334233" cy="1653025"/>
            <a:chOff x="2617073" y="5951508"/>
            <a:chExt cx="4334233" cy="1653025"/>
          </a:xfrm>
        </p:grpSpPr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6B473464-6559-74C1-2FF9-3C4B87D31241}"/>
                </a:ext>
              </a:extLst>
            </p:cNvPr>
            <p:cNvSpPr/>
            <p:nvPr/>
          </p:nvSpPr>
          <p:spPr>
            <a:xfrm>
              <a:off x="2617073" y="5951508"/>
              <a:ext cx="4030293" cy="16530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89B8D4EC-F15B-EE9E-E065-358E641544D9}"/>
                </a:ext>
              </a:extLst>
            </p:cNvPr>
            <p:cNvSpPr txBox="1"/>
            <p:nvPr/>
          </p:nvSpPr>
          <p:spPr>
            <a:xfrm>
              <a:off x="2645437" y="6060540"/>
              <a:ext cx="43058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家族がもめないように</a:t>
              </a:r>
              <a:endParaRPr kumimoji="1" lang="en-US" altLang="ja-JP" sz="2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kumimoji="1" lang="ja-JP" altLang="en-US" sz="20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事前の準備を一緒に学びましょう</a:t>
              </a:r>
            </a:p>
          </p:txBody>
        </p:sp>
        <p:sp>
          <p:nvSpPr>
            <p:cNvPr id="56" name="矢印: 五方向 55">
              <a:extLst>
                <a:ext uri="{FF2B5EF4-FFF2-40B4-BE49-F238E27FC236}">
                  <a16:creationId xmlns:a16="http://schemas.microsoft.com/office/drawing/2014/main" id="{5442BCF9-0622-5F8C-4D9F-5F24536BA5A9}"/>
                </a:ext>
              </a:extLst>
            </p:cNvPr>
            <p:cNvSpPr/>
            <p:nvPr/>
          </p:nvSpPr>
          <p:spPr>
            <a:xfrm>
              <a:off x="2645437" y="6778020"/>
              <a:ext cx="3977247" cy="707886"/>
            </a:xfrm>
            <a:prstGeom prst="homePlate">
              <a:avLst>
                <a:gd name="adj" fmla="val 367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E9EC7C70-5FDA-7532-C404-E0B920AAC7E2}"/>
                </a:ext>
              </a:extLst>
            </p:cNvPr>
            <p:cNvSpPr txBox="1"/>
            <p:nvPr/>
          </p:nvSpPr>
          <p:spPr>
            <a:xfrm>
              <a:off x="2645437" y="6823964"/>
              <a:ext cx="42675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全３回シリーズ開催！定員制申込先着順！</a:t>
              </a:r>
              <a:endParaRPr kumimoji="1" lang="en-US" altLang="ja-JP" sz="16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kumimoji="1" lang="ja-JP" altLang="en-US" sz="1600" b="1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詳細や日程は裏面をご覧ください。</a:t>
              </a:r>
              <a:endParaRPr kumimoji="1" lang="ja-JP" altLang="en-US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16268CD3-D67E-9616-F251-AF20E02B1D89}"/>
                </a:ext>
              </a:extLst>
            </p:cNvPr>
            <p:cNvCxnSpPr>
              <a:cxnSpLocks/>
            </p:cNvCxnSpPr>
            <p:nvPr/>
          </p:nvCxnSpPr>
          <p:spPr>
            <a:xfrm>
              <a:off x="3934574" y="7371869"/>
              <a:ext cx="399291" cy="0"/>
            </a:xfrm>
            <a:prstGeom prst="line">
              <a:avLst/>
            </a:prstGeom>
            <a:ln w="38100">
              <a:gradFill>
                <a:gsLst>
                  <a:gs pos="40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7FFB4D31-0A28-6F6F-3275-85A7419172AE}"/>
                </a:ext>
              </a:extLst>
            </p:cNvPr>
            <p:cNvCxnSpPr>
              <a:cxnSpLocks/>
            </p:cNvCxnSpPr>
            <p:nvPr/>
          </p:nvCxnSpPr>
          <p:spPr>
            <a:xfrm>
              <a:off x="2749490" y="6376353"/>
              <a:ext cx="1780723" cy="0"/>
            </a:xfrm>
            <a:prstGeom prst="line">
              <a:avLst/>
            </a:prstGeom>
            <a:ln w="38100">
              <a:gradFill>
                <a:gsLst>
                  <a:gs pos="40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13981EEC-EBCC-0E49-90F4-910B6EA5DB50}"/>
                </a:ext>
              </a:extLst>
            </p:cNvPr>
            <p:cNvCxnSpPr>
              <a:cxnSpLocks/>
            </p:cNvCxnSpPr>
            <p:nvPr/>
          </p:nvCxnSpPr>
          <p:spPr>
            <a:xfrm>
              <a:off x="2749490" y="6686069"/>
              <a:ext cx="1252239" cy="0"/>
            </a:xfrm>
            <a:prstGeom prst="line">
              <a:avLst/>
            </a:prstGeom>
            <a:ln w="38100">
              <a:gradFill>
                <a:gsLst>
                  <a:gs pos="40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F7B5A507-712A-20EE-098B-51135293FE8D}"/>
                </a:ext>
              </a:extLst>
            </p:cNvPr>
            <p:cNvCxnSpPr>
              <a:cxnSpLocks/>
            </p:cNvCxnSpPr>
            <p:nvPr/>
          </p:nvCxnSpPr>
          <p:spPr>
            <a:xfrm>
              <a:off x="5035490" y="6686069"/>
              <a:ext cx="1458716" cy="0"/>
            </a:xfrm>
            <a:prstGeom prst="line">
              <a:avLst/>
            </a:prstGeom>
            <a:ln w="38100">
              <a:gradFill>
                <a:gsLst>
                  <a:gs pos="40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F67D65D3-6BA1-AEBF-AFF4-8E834563F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3661"/>
            <a:ext cx="6858000" cy="114238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77029F-0884-CAB7-4755-787757A03B66}"/>
              </a:ext>
            </a:extLst>
          </p:cNvPr>
          <p:cNvSpPr txBox="1"/>
          <p:nvPr/>
        </p:nvSpPr>
        <p:spPr>
          <a:xfrm>
            <a:off x="1795988" y="193438"/>
            <a:ext cx="4591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pc="200" dirty="0">
                <a:solidFill>
                  <a:schemeClr val="bg1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家や土地を持つ方全員に</a:t>
            </a:r>
            <a:endParaRPr kumimoji="1" lang="en-US" altLang="ja-JP" sz="2000" spc="200" dirty="0">
              <a:solidFill>
                <a:schemeClr val="bg1"/>
              </a:solidFill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kumimoji="1" lang="ja-JP" altLang="en-US" sz="2000" spc="200" dirty="0">
                <a:solidFill>
                  <a:schemeClr val="bg1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知っていただきたい内容です。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F3B8C17-9A41-6364-2926-226E4BBEB320}"/>
              </a:ext>
            </a:extLst>
          </p:cNvPr>
          <p:cNvSpPr/>
          <p:nvPr/>
        </p:nvSpPr>
        <p:spPr>
          <a:xfrm>
            <a:off x="415905" y="1198838"/>
            <a:ext cx="60188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72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E72403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相続</a:t>
            </a:r>
            <a:r>
              <a:rPr lang="ja-JP" altLang="en-US" sz="7200" b="1" dirty="0">
                <a:ln w="6600">
                  <a:solidFill>
                    <a:schemeClr val="bg1"/>
                  </a:solidFill>
                  <a:prstDash val="solid"/>
                </a:ln>
                <a:effectLst>
                  <a:outerShdw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勉強会</a:t>
            </a:r>
          </a:p>
        </p:txBody>
      </p:sp>
      <p:pic>
        <p:nvPicPr>
          <p:cNvPr id="10" name="図 9" descr="ロゴ&#10;&#10;自動的に生成された説明">
            <a:extLst>
              <a:ext uri="{FF2B5EF4-FFF2-40B4-BE49-F238E27FC236}">
                <a16:creationId xmlns:a16="http://schemas.microsoft.com/office/drawing/2014/main" id="{38145728-E01B-86B2-AD3E-4EF0CF1B4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6" y="112358"/>
            <a:ext cx="1143000" cy="857250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D6971C14-D760-8C03-03EF-413E6F685BCF}"/>
              </a:ext>
            </a:extLst>
          </p:cNvPr>
          <p:cNvGrpSpPr/>
          <p:nvPr/>
        </p:nvGrpSpPr>
        <p:grpSpPr>
          <a:xfrm>
            <a:off x="3771899" y="4762535"/>
            <a:ext cx="2884788" cy="1059463"/>
            <a:chOff x="3629731" y="4525879"/>
            <a:chExt cx="3085840" cy="1015250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FD2B626A-C105-F57C-E79C-777EF391FE7E}"/>
                </a:ext>
              </a:extLst>
            </p:cNvPr>
            <p:cNvSpPr/>
            <p:nvPr/>
          </p:nvSpPr>
          <p:spPr>
            <a:xfrm>
              <a:off x="3629731" y="4525879"/>
              <a:ext cx="3085840" cy="1015250"/>
            </a:xfrm>
            <a:prstGeom prst="roundRect">
              <a:avLst/>
            </a:prstGeom>
            <a:solidFill>
              <a:srgbClr val="FFF4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3BF8F0B-5720-F59B-C768-556030DF5C82}"/>
                </a:ext>
              </a:extLst>
            </p:cNvPr>
            <p:cNvSpPr txBox="1"/>
            <p:nvPr/>
          </p:nvSpPr>
          <p:spPr>
            <a:xfrm>
              <a:off x="4120980" y="4711022"/>
              <a:ext cx="23708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accent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「相続勉強会」とは？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B376A54C-3D82-7BFE-9741-D42DDF42A1F5}"/>
                </a:ext>
              </a:extLst>
            </p:cNvPr>
            <p:cNvSpPr txBox="1"/>
            <p:nvPr/>
          </p:nvSpPr>
          <p:spPr>
            <a:xfrm>
              <a:off x="3889872" y="4942078"/>
              <a:ext cx="2617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不動産オーナーとして知っておくべき相続の基礎知識や、不動産のプロによる目からウロコの話まで、事例を交えてわかりやすくお話しします。</a:t>
              </a:r>
              <a:endParaRPr kumimoji="1" lang="ja-JP" altLang="en-US" sz="500" b="1" dirty="0">
                <a:solidFill>
                  <a:srgbClr val="33993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235585-08A8-4341-052E-CB820C1E4226}"/>
                </a:ext>
              </a:extLst>
            </p:cNvPr>
            <p:cNvCxnSpPr>
              <a:cxnSpLocks/>
            </p:cNvCxnSpPr>
            <p:nvPr/>
          </p:nvCxnSpPr>
          <p:spPr>
            <a:xfrm>
              <a:off x="3750318" y="4637023"/>
              <a:ext cx="2790367" cy="0"/>
            </a:xfrm>
            <a:prstGeom prst="line">
              <a:avLst/>
            </a:prstGeom>
            <a:ln w="381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73AB3662-5928-1A19-D5F7-552739BC2FFF}"/>
                </a:ext>
              </a:extLst>
            </p:cNvPr>
            <p:cNvCxnSpPr>
              <a:cxnSpLocks/>
            </p:cNvCxnSpPr>
            <p:nvPr/>
          </p:nvCxnSpPr>
          <p:spPr>
            <a:xfrm>
              <a:off x="3750318" y="5422345"/>
              <a:ext cx="2823535" cy="0"/>
            </a:xfrm>
            <a:prstGeom prst="line">
              <a:avLst/>
            </a:prstGeom>
            <a:ln w="381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2AD19A3-410D-9B0E-AFC7-B80CCF5F9EC7}"/>
              </a:ext>
            </a:extLst>
          </p:cNvPr>
          <p:cNvGrpSpPr/>
          <p:nvPr/>
        </p:nvGrpSpPr>
        <p:grpSpPr>
          <a:xfrm>
            <a:off x="469889" y="2582252"/>
            <a:ext cx="1670783" cy="991682"/>
            <a:chOff x="509948" y="4317198"/>
            <a:chExt cx="1692394" cy="1032444"/>
          </a:xfrm>
        </p:grpSpPr>
        <p:sp>
          <p:nvSpPr>
            <p:cNvPr id="28" name="吹き出し: 円形 27">
              <a:extLst>
                <a:ext uri="{FF2B5EF4-FFF2-40B4-BE49-F238E27FC236}">
                  <a16:creationId xmlns:a16="http://schemas.microsoft.com/office/drawing/2014/main" id="{7B98DA8A-B9EB-0A2C-99F1-72FA7E1282C6}"/>
                </a:ext>
              </a:extLst>
            </p:cNvPr>
            <p:cNvSpPr/>
            <p:nvPr/>
          </p:nvSpPr>
          <p:spPr>
            <a:xfrm>
              <a:off x="509948" y="4317198"/>
              <a:ext cx="1442273" cy="1032444"/>
            </a:xfrm>
            <a:prstGeom prst="wedgeEllipseCallout">
              <a:avLst>
                <a:gd name="adj1" fmla="val 76221"/>
                <a:gd name="adj2" fmla="val 322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16A908C9-7D85-7C00-441B-C07A7BCBB054}"/>
                </a:ext>
              </a:extLst>
            </p:cNvPr>
            <p:cNvSpPr txBox="1"/>
            <p:nvPr/>
          </p:nvSpPr>
          <p:spPr>
            <a:xfrm>
              <a:off x="619327" y="4488210"/>
              <a:ext cx="15830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相続</a:t>
              </a:r>
              <a:r>
                <a:rPr kumimoji="1" lang="ja-JP" altLang="en-US" sz="9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なんて、</a:t>
              </a:r>
              <a:endPara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9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お金持ちの家しか</a:t>
              </a:r>
              <a:endPara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9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関係ないでしょ？</a:t>
              </a:r>
              <a:r>
                <a:rPr kumimoji="1" lang="en-US" altLang="ja-JP" sz="9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</a:p>
            <a:p>
              <a:r>
                <a:rPr kumimoji="1" lang="ja-JP" altLang="en-US" sz="9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と思っていませんか？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51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正方形/長方形 64"/>
          <p:cNvSpPr/>
          <p:nvPr/>
        </p:nvSpPr>
        <p:spPr>
          <a:xfrm>
            <a:off x="-10967" y="627364"/>
            <a:ext cx="6869782" cy="631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60451"/>
            <a:ext cx="6858000" cy="108508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90357" y="76298"/>
            <a:ext cx="567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不動産オーナーとして必要な基礎知識から専門家による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目からウロコの話まで、体系的に相続全般が学べます。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実際に相談のあった事例を多数紹介し、わかりやすくお話しします。</a:t>
            </a:r>
            <a:endParaRPr kumimoji="1" lang="ja-JP" altLang="en-US" sz="1100" b="1" dirty="0">
              <a:solidFill>
                <a:schemeClr val="bg1"/>
              </a:solidFill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408" y="898441"/>
            <a:ext cx="3309750" cy="25577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カリキュラム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39046" y="898441"/>
            <a:ext cx="3368066" cy="25814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講師プロフィール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408" y="3432047"/>
            <a:ext cx="3300959" cy="2539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開催概要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5409" y="6279295"/>
            <a:ext cx="6699596" cy="2539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お申込み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48" y="1174013"/>
            <a:ext cx="16396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rgbClr val="FF99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ステップ①</a:t>
            </a:r>
            <a:endParaRPr kumimoji="1" lang="en-US" altLang="ja-JP" sz="900" b="1" dirty="0">
              <a:solidFill>
                <a:srgbClr val="FF99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00" b="1" dirty="0">
                <a:solidFill>
                  <a:srgbClr val="FF99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～相続の基礎を学ぶ～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744" y="1935565"/>
            <a:ext cx="21698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rgbClr val="FF99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ステップ②</a:t>
            </a:r>
            <a:endParaRPr kumimoji="1" lang="en-US" altLang="ja-JP" sz="900" b="1" dirty="0">
              <a:solidFill>
                <a:srgbClr val="FF99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00" b="1" dirty="0">
                <a:solidFill>
                  <a:srgbClr val="FF99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～資産の分け方、遺言書を学ぶ～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20" y="2731450"/>
            <a:ext cx="249959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rgbClr val="FF99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ステップ③</a:t>
            </a:r>
            <a:endParaRPr kumimoji="1" lang="en-US" altLang="ja-JP" sz="900" b="1" dirty="0">
              <a:solidFill>
                <a:srgbClr val="FF99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00" b="1" dirty="0">
                <a:solidFill>
                  <a:srgbClr val="FF99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～相続税と不動産の評価を学ぶ～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2030" y="1485138"/>
            <a:ext cx="3263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相続の大いなる誤解。相続の意義。法定相続。相続の流れ</a:t>
            </a:r>
            <a:endParaRPr kumimoji="1" lang="en-US" altLang="ja-JP" sz="9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（死去～納税までにやるべき事・相続の種類・遺産分割協議）。相続でもめないためには。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8749" y="2275650"/>
            <a:ext cx="31922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贈与（暦年課税制度・相続時精算課税制度・教育資金一括</a:t>
            </a:r>
            <a:endParaRPr kumimoji="1" lang="en-US" altLang="ja-JP" sz="9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贈与）。遺言書の定義。遺言書の必要な方々。遺言書の種類。遺留分。遺言執行人。付言。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8749" y="3041983"/>
            <a:ext cx="320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相続税の基礎。基礎控除。相続税率。不動産の相続評価。</a:t>
            </a:r>
            <a:endParaRPr kumimoji="1" lang="en-US" altLang="ja-JP" sz="9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不良資産のトラブル事例。不動産の評価と価値の現状分析。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574238" y="4597392"/>
            <a:ext cx="3253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ステップ①　</a:t>
            </a:r>
            <a:r>
              <a:rPr kumimoji="1" lang="ja-JP" altLang="en-US" sz="1600" b="1" dirty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２月　２５日（火）</a:t>
            </a:r>
            <a:endParaRPr kumimoji="1" lang="ja-JP" altLang="en-US" sz="1400" b="1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81AA6E32-269C-C5C6-19C5-CAC5B621D390}"/>
              </a:ext>
            </a:extLst>
          </p:cNvPr>
          <p:cNvGrpSpPr/>
          <p:nvPr/>
        </p:nvGrpSpPr>
        <p:grpSpPr>
          <a:xfrm>
            <a:off x="3427055" y="4353010"/>
            <a:ext cx="3357950" cy="255259"/>
            <a:chOff x="135894" y="3651923"/>
            <a:chExt cx="3306729" cy="255259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35894" y="3651923"/>
              <a:ext cx="3306729" cy="2527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コース日程</a:t>
              </a: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889350" y="3660961"/>
              <a:ext cx="11398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（２０２５年）</a:t>
              </a:r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3571702" y="4904882"/>
            <a:ext cx="331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ステップ②　</a:t>
            </a:r>
            <a:r>
              <a:rPr kumimoji="1" lang="ja-JP" altLang="en-US" sz="1600" b="1" dirty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３月　１８日（火）</a:t>
            </a:r>
            <a:endParaRPr kumimoji="1" lang="ja-JP" altLang="en-US" sz="1400" b="1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569994" y="5211524"/>
            <a:ext cx="3147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ステップ③　</a:t>
            </a:r>
            <a:r>
              <a:rPr kumimoji="1" lang="ja-JP" altLang="en-US" sz="1600" b="1" dirty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４月　１５日（火）</a:t>
            </a:r>
            <a:endParaRPr kumimoji="1" lang="ja-JP" altLang="en-US" sz="1400" b="1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427436" y="5755264"/>
            <a:ext cx="3326180" cy="477054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" b="1" dirty="0">
                <a:solidFill>
                  <a:schemeClr val="bg1"/>
                </a:solidFill>
              </a:rPr>
              <a:t>必ずお読みください</a:t>
            </a:r>
          </a:p>
          <a:p>
            <a:r>
              <a:rPr lang="ja-JP" altLang="en-US" sz="500" b="1" dirty="0">
                <a:solidFill>
                  <a:schemeClr val="bg1"/>
                </a:solidFill>
              </a:rPr>
              <a:t>● セミナーの内容の理解を深めていただくため、少人数制となっております。● 先着順となります。定員に達し次第、応募を締め切らせていただきます。● お申し込み内容に変更がありましたら、お早めにご連絡をお願いいたします。● お申し込みに際してご提供いただいた個人情報は、本勉強会に係るご連絡以外には使用いたしません。● その他、ご質問・ご不明な点等ございましたら、お気軽にお問い合わせください。</a:t>
            </a:r>
            <a:endParaRPr kumimoji="1" lang="ja-JP" altLang="en-US" sz="100" b="1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2490" y="3741423"/>
            <a:ext cx="589637" cy="2308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　間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12490" y="4006855"/>
            <a:ext cx="589637" cy="2308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　員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12490" y="4263287"/>
            <a:ext cx="589637" cy="2308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参加費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12490" y="4516843"/>
            <a:ext cx="589637" cy="2308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　場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1391" y="3635718"/>
            <a:ext cx="2555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各回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ja-JP" altLang="en-US" sz="14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１３</a:t>
            </a:r>
            <a:r>
              <a:rPr kumimoji="1" lang="en-US" altLang="ja-JP" sz="14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</a:t>
            </a:r>
            <a:r>
              <a:rPr kumimoji="1" lang="ja-JP" altLang="en-US" sz="14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３０～１６</a:t>
            </a:r>
            <a:r>
              <a:rPr kumimoji="1" lang="en-US" altLang="ja-JP" sz="14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</a:t>
            </a:r>
            <a:r>
              <a:rPr kumimoji="1" lang="ja-JP" altLang="en-US" sz="14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００</a:t>
            </a:r>
            <a:endParaRPr kumimoji="1" lang="ja-JP" altLang="en-US" sz="1000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92079" y="3984179"/>
            <a:ext cx="2354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各回　</a:t>
            </a:r>
            <a:r>
              <a:rPr kumimoji="1" lang="ja-JP" altLang="en-US" sz="12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６組</a:t>
            </a:r>
            <a:r>
              <a: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（申込先着順）</a:t>
            </a:r>
            <a:endParaRPr kumimoji="1" lang="ja-JP" altLang="en-US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94993" y="4244696"/>
            <a:ext cx="588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無料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15887" y="6299398"/>
            <a:ext cx="3472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電話・</a:t>
            </a:r>
            <a:r>
              <a:rPr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FAX</a:t>
            </a:r>
            <a:r>
              <a:rPr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</a:t>
            </a:r>
            <a:r>
              <a:rPr lang="ja-JP" altLang="en-US" sz="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メールのいずれかにてお申し込みください。</a:t>
            </a:r>
            <a:endParaRPr kumimoji="1" lang="ja-JP" altLang="en-US" sz="9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35894" y="6621829"/>
            <a:ext cx="589637" cy="2308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　話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69864" y="6630346"/>
            <a:ext cx="589637" cy="2308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 -mail</a:t>
            </a:r>
            <a:endParaRPr kumimoji="1" lang="ja-JP" altLang="en-US" sz="9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71419" y="6566090"/>
            <a:ext cx="2714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044-741-6088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799077" y="6589819"/>
            <a:ext cx="328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kawasaki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＠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jecto.co.jp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35893" y="6932858"/>
            <a:ext cx="6581430" cy="2308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ＦＡＸ返信用紙</a:t>
            </a:r>
          </a:p>
        </p:txBody>
      </p:sp>
      <p:graphicFrame>
        <p:nvGraphicFramePr>
          <p:cNvPr id="58" name="表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533806"/>
              </p:ext>
            </p:extLst>
          </p:nvPr>
        </p:nvGraphicFramePr>
        <p:xfrm>
          <a:off x="135894" y="7131622"/>
          <a:ext cx="6581429" cy="142502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84168">
                  <a:extLst>
                    <a:ext uri="{9D8B030D-6E8A-4147-A177-3AD203B41FA5}">
                      <a16:colId xmlns:a16="http://schemas.microsoft.com/office/drawing/2014/main" val="282886382"/>
                    </a:ext>
                  </a:extLst>
                </a:gridCol>
                <a:gridCol w="2501877">
                  <a:extLst>
                    <a:ext uri="{9D8B030D-6E8A-4147-A177-3AD203B41FA5}">
                      <a16:colId xmlns:a16="http://schemas.microsoft.com/office/drawing/2014/main" val="858214944"/>
                    </a:ext>
                  </a:extLst>
                </a:gridCol>
                <a:gridCol w="672146">
                  <a:extLst>
                    <a:ext uri="{9D8B030D-6E8A-4147-A177-3AD203B41FA5}">
                      <a16:colId xmlns:a16="http://schemas.microsoft.com/office/drawing/2014/main" val="2268440896"/>
                    </a:ext>
                  </a:extLst>
                </a:gridCol>
                <a:gridCol w="961542">
                  <a:extLst>
                    <a:ext uri="{9D8B030D-6E8A-4147-A177-3AD203B41FA5}">
                      <a16:colId xmlns:a16="http://schemas.microsoft.com/office/drawing/2014/main" val="890378359"/>
                    </a:ext>
                  </a:extLst>
                </a:gridCol>
                <a:gridCol w="700152">
                  <a:extLst>
                    <a:ext uri="{9D8B030D-6E8A-4147-A177-3AD203B41FA5}">
                      <a16:colId xmlns:a16="http://schemas.microsoft.com/office/drawing/2014/main" val="1743285799"/>
                    </a:ext>
                  </a:extLst>
                </a:gridCol>
                <a:gridCol w="961544">
                  <a:extLst>
                    <a:ext uri="{9D8B030D-6E8A-4147-A177-3AD203B41FA5}">
                      <a16:colId xmlns:a16="http://schemas.microsoft.com/office/drawing/2014/main" val="1442384865"/>
                    </a:ext>
                  </a:extLst>
                </a:gridCol>
              </a:tblGrid>
              <a:tr h="35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お名前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ご年齢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参加人数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139609"/>
                  </a:ext>
                </a:extLst>
              </a:tr>
              <a:tr h="35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電話番号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―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　　　　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―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　　　　　　　　　　　　　　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FAX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番号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―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　　　　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―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31444"/>
                  </a:ext>
                </a:extLst>
              </a:tr>
              <a:tr h="35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ご住所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178949"/>
                  </a:ext>
                </a:extLst>
              </a:tr>
              <a:tr h="35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参加日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全て参加　・　一部　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〔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／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25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（火）・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／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18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（火）・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／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15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（火）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〕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40791"/>
                  </a:ext>
                </a:extLst>
              </a:tr>
            </a:tbl>
          </a:graphicData>
        </a:graphic>
      </p:graphicFrame>
      <p:sp>
        <p:nvSpPr>
          <p:cNvPr id="59" name="テキスト ボックス 58"/>
          <p:cNvSpPr txBox="1"/>
          <p:nvPr/>
        </p:nvSpPr>
        <p:spPr>
          <a:xfrm>
            <a:off x="206461" y="8818525"/>
            <a:ext cx="589637" cy="2308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ＦＡＸ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96098" y="8726875"/>
            <a:ext cx="263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044-751-7553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387677" y="8818058"/>
            <a:ext cx="2354250" cy="190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ジェクト株式会社　担当：河崎宛て</a:t>
            </a:r>
            <a:endParaRPr kumimoji="1" lang="ja-JP" altLang="en-US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519053" y="8564614"/>
            <a:ext cx="4639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～必要事項をご記入の上、本紙をこのまま</a:t>
            </a:r>
            <a:r>
              <a:rPr kumimoji="1" lang="en-US" altLang="ja-JP" sz="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FAX</a:t>
            </a:r>
            <a:r>
              <a:rPr kumimoji="1" lang="ja-JP" altLang="en-US" sz="9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にて</a:t>
            </a:r>
            <a:r>
              <a:rPr kumimoji="1" lang="ja-JP" altLang="en-US" sz="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お送りください～</a:t>
            </a:r>
            <a:endParaRPr kumimoji="1" lang="ja-JP" altLang="en-US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9" y="87782"/>
            <a:ext cx="851784" cy="638838"/>
          </a:xfrm>
          <a:prstGeom prst="rect">
            <a:avLst/>
          </a:prstGeom>
        </p:spPr>
      </p:pic>
      <p:pic>
        <p:nvPicPr>
          <p:cNvPr id="20" name="図 19" descr="ロゴ, 会社名&#10;&#10;自動的に生成された説明">
            <a:extLst>
              <a:ext uri="{FF2B5EF4-FFF2-40B4-BE49-F238E27FC236}">
                <a16:creationId xmlns:a16="http://schemas.microsoft.com/office/drawing/2014/main" id="{B5A4E4AC-7A84-7A6A-72EA-4B7299EFD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42" y="8636156"/>
            <a:ext cx="916317" cy="388060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84C5CAC-21EC-5379-3265-30C77E46A39A}"/>
              </a:ext>
            </a:extLst>
          </p:cNvPr>
          <p:cNvGrpSpPr/>
          <p:nvPr/>
        </p:nvGrpSpPr>
        <p:grpSpPr>
          <a:xfrm>
            <a:off x="3922447" y="2301544"/>
            <a:ext cx="3154352" cy="905663"/>
            <a:chOff x="3707342" y="2288480"/>
            <a:chExt cx="3154352" cy="905663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4513858" y="2288480"/>
              <a:ext cx="11376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佐々木　勉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357276" y="2299944"/>
              <a:ext cx="11406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b="1" dirty="0">
                  <a:solidFill>
                    <a:srgbClr val="FF99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TSUTOMU</a:t>
              </a:r>
              <a:r>
                <a:rPr lang="ja-JP" altLang="en-US" sz="800" b="1" dirty="0">
                  <a:solidFill>
                    <a:srgbClr val="FF99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</a:t>
              </a:r>
              <a:r>
                <a:rPr lang="en-US" altLang="ja-JP" sz="800" b="1" dirty="0">
                  <a:solidFill>
                    <a:srgbClr val="FF99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SASAKI</a:t>
              </a:r>
              <a:endParaRPr kumimoji="1" lang="ja-JP" altLang="en-US" sz="800" b="1" dirty="0">
                <a:solidFill>
                  <a:srgbClr val="FF99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625021" y="2449190"/>
              <a:ext cx="19637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ジェクト株式会社　不動産部　</a:t>
              </a:r>
            </a:p>
            <a:p>
              <a:r>
                <a:rPr kumimoji="1" lang="ja-JP" altLang="en-US" sz="8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資産コンサルティング課　課長代理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691846" y="2732478"/>
              <a:ext cx="216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［資格］</a:t>
              </a:r>
            </a:p>
            <a:p>
              <a:r>
                <a:rPr kumimoji="1" lang="ja-JP" altLang="en-US" sz="6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宅地建物取引士、賃貸不動産経営管理士</a:t>
              </a:r>
            </a:p>
            <a:p>
              <a:r>
                <a:rPr kumimoji="1" lang="ja-JP" altLang="en-US" sz="6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２級ファイナンシャル・プランニング技能士</a:t>
              </a:r>
            </a:p>
            <a:p>
              <a:r>
                <a:rPr kumimoji="1" lang="ja-JP" altLang="en-US" sz="6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不動産経営改善士、損害保険募集人　他</a:t>
              </a:r>
            </a:p>
          </p:txBody>
        </p:sp>
        <p:pic>
          <p:nvPicPr>
            <p:cNvPr id="24" name="図 23" descr="白いシャツを着ている男性&#10;&#10;自動的に生成された説明">
              <a:extLst>
                <a:ext uri="{FF2B5EF4-FFF2-40B4-BE49-F238E27FC236}">
                  <a16:creationId xmlns:a16="http://schemas.microsoft.com/office/drawing/2014/main" id="{45871656-37FF-BE12-0164-955FA92AE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342" y="2294146"/>
              <a:ext cx="800759" cy="89745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DC39F93-A23C-5DDC-CB62-783CD557461B}"/>
              </a:ext>
            </a:extLst>
          </p:cNvPr>
          <p:cNvGrpSpPr/>
          <p:nvPr/>
        </p:nvGrpSpPr>
        <p:grpSpPr>
          <a:xfrm>
            <a:off x="3922447" y="3256126"/>
            <a:ext cx="3136582" cy="1084228"/>
            <a:chOff x="3713099" y="1211676"/>
            <a:chExt cx="3136582" cy="1084228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4513858" y="1211676"/>
              <a:ext cx="10100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佐藤　文江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350520" y="1223744"/>
              <a:ext cx="10100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>
                  <a:solidFill>
                    <a:srgbClr val="FF99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FUMIE</a:t>
              </a:r>
              <a:r>
                <a:rPr kumimoji="1" lang="ja-JP" altLang="en-US" sz="800" b="1" dirty="0">
                  <a:solidFill>
                    <a:srgbClr val="FF99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</a:t>
              </a:r>
              <a:r>
                <a:rPr kumimoji="1" lang="en-US" altLang="ja-JP" sz="800" b="1" dirty="0">
                  <a:solidFill>
                    <a:srgbClr val="FF99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SATO</a:t>
              </a:r>
              <a:endParaRPr kumimoji="1" lang="ja-JP" altLang="en-US" sz="800" b="1" dirty="0">
                <a:solidFill>
                  <a:srgbClr val="FF99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640711" y="1371114"/>
              <a:ext cx="19637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ジェクト株式会社　不動産部　</a:t>
              </a:r>
            </a:p>
            <a:p>
              <a:r>
                <a:rPr kumimoji="1" lang="ja-JP" altLang="en-US" sz="8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資産コンサルティング課　課長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679833" y="1649573"/>
              <a:ext cx="21698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［資格］</a:t>
              </a:r>
            </a:p>
            <a:p>
              <a:r>
                <a:rPr kumimoji="1" lang="ja-JP" altLang="en-US" sz="6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宅地建物取引士、上級相続支援コンサルタント</a:t>
              </a:r>
            </a:p>
            <a:p>
              <a:r>
                <a:rPr kumimoji="1" lang="ja-JP" altLang="en-US" sz="6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公認不動産コンサルティングマスター</a:t>
              </a:r>
            </a:p>
            <a:p>
              <a:r>
                <a:rPr kumimoji="1" lang="ja-JP" altLang="en-US" sz="6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ＮＰＯ法人相続アドバイザー協議会認定会員</a:t>
              </a:r>
            </a:p>
            <a:p>
              <a:r>
                <a:rPr kumimoji="1" lang="ja-JP" altLang="en-US" sz="6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２級ファイナンシャル・プランニング技能士</a:t>
              </a:r>
            </a:p>
            <a:p>
              <a:r>
                <a:rPr kumimoji="1" lang="ja-JP" altLang="en-US" sz="6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賃貸不動産経営管理士、損害保険募集人　他</a:t>
              </a:r>
            </a:p>
          </p:txBody>
        </p:sp>
        <p:pic>
          <p:nvPicPr>
            <p:cNvPr id="19" name="図 18" descr="黒いシャツを着ている女性&#10;&#10;自動的に生成された説明">
              <a:extLst>
                <a:ext uri="{FF2B5EF4-FFF2-40B4-BE49-F238E27FC236}">
                  <a16:creationId xmlns:a16="http://schemas.microsoft.com/office/drawing/2014/main" id="{07D94B83-19CF-D0D8-13A0-F55F96E14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099" y="1288406"/>
              <a:ext cx="800758" cy="87897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3AA5E126-A6D7-E1AB-63D2-5EB0B2E09FCD}"/>
              </a:ext>
            </a:extLst>
          </p:cNvPr>
          <p:cNvGrpSpPr/>
          <p:nvPr/>
        </p:nvGrpSpPr>
        <p:grpSpPr>
          <a:xfrm>
            <a:off x="3927804" y="1274168"/>
            <a:ext cx="3085812" cy="905784"/>
            <a:chOff x="3715423" y="3335306"/>
            <a:chExt cx="3085812" cy="905784"/>
          </a:xfrm>
        </p:grpSpPr>
        <p:pic>
          <p:nvPicPr>
            <p:cNvPr id="43" name="図 42" descr="衣料, ベッド, 横たわる, 男 が含まれている画像&#10;&#10;自動的に生成された説明">
              <a:extLst>
                <a:ext uri="{FF2B5EF4-FFF2-40B4-BE49-F238E27FC236}">
                  <a16:creationId xmlns:a16="http://schemas.microsoft.com/office/drawing/2014/main" id="{054D27F0-068B-BC6D-986D-164A4705C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1" t="20390" r="32871" b="13568"/>
            <a:stretch/>
          </p:blipFill>
          <p:spPr>
            <a:xfrm rot="5400000">
              <a:off x="3670629" y="3380794"/>
              <a:ext cx="902891" cy="81330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48F95165-5BEA-1DE4-905B-2C68769BE48F}"/>
                </a:ext>
              </a:extLst>
            </p:cNvPr>
            <p:cNvSpPr txBox="1"/>
            <p:nvPr/>
          </p:nvSpPr>
          <p:spPr>
            <a:xfrm>
              <a:off x="4522214" y="3335306"/>
              <a:ext cx="11376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伊藤　彰洋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F7B18DB3-FBE9-A193-5C29-5FB2F0FA194B}"/>
                </a:ext>
              </a:extLst>
            </p:cNvPr>
            <p:cNvSpPr txBox="1"/>
            <p:nvPr/>
          </p:nvSpPr>
          <p:spPr>
            <a:xfrm>
              <a:off x="5365632" y="3346770"/>
              <a:ext cx="11406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b="1" dirty="0">
                  <a:solidFill>
                    <a:srgbClr val="FF99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AKIHIRO</a:t>
              </a:r>
              <a:r>
                <a:rPr lang="ja-JP" altLang="en-US" sz="800" b="1" dirty="0">
                  <a:solidFill>
                    <a:srgbClr val="FF99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</a:t>
              </a:r>
              <a:r>
                <a:rPr lang="en-US" altLang="ja-JP" sz="800" b="1" dirty="0">
                  <a:solidFill>
                    <a:srgbClr val="FF99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ITO</a:t>
              </a:r>
              <a:endParaRPr kumimoji="1" lang="ja-JP" altLang="en-US" sz="800" b="1" dirty="0">
                <a:solidFill>
                  <a:srgbClr val="FF99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0A74944-AB11-77D1-6A47-6BBFB05B64CA}"/>
                </a:ext>
              </a:extLst>
            </p:cNvPr>
            <p:cNvSpPr txBox="1"/>
            <p:nvPr/>
          </p:nvSpPr>
          <p:spPr>
            <a:xfrm>
              <a:off x="4616436" y="3517453"/>
              <a:ext cx="19637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ジェクト株式会社　不動産部　</a:t>
              </a:r>
            </a:p>
            <a:p>
              <a:r>
                <a:rPr kumimoji="1" lang="ja-JP" altLang="en-US" sz="8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資産コンサルティング課　主任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08450837-33DA-D92F-5C63-C69F7CFB36CB}"/>
                </a:ext>
              </a:extLst>
            </p:cNvPr>
            <p:cNvSpPr txBox="1"/>
            <p:nvPr/>
          </p:nvSpPr>
          <p:spPr>
            <a:xfrm>
              <a:off x="4728278" y="3779425"/>
              <a:ext cx="2072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［資格］</a:t>
              </a:r>
            </a:p>
            <a:p>
              <a:r>
                <a:rPr kumimoji="1" lang="ja-JP" altLang="en-US" sz="6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宅地建物取引士、競売不動産取扱主任者、</a:t>
              </a:r>
              <a:endParaRPr kumimoji="1" lang="en-US" altLang="ja-JP" sz="6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kumimoji="1" lang="ja-JP" altLang="en-US" sz="6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賃貸不動産経営管理士・甲類防火管理者</a:t>
              </a:r>
              <a:endParaRPr kumimoji="1" lang="en-US" altLang="ja-JP" sz="6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kumimoji="1" lang="ja-JP" altLang="en-US" sz="6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住宅ローンアドバイザー・損害保険募集人</a:t>
              </a: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D5888C5-423D-9172-D709-817D8BE3199A}"/>
              </a:ext>
            </a:extLst>
          </p:cNvPr>
          <p:cNvSpPr txBox="1"/>
          <p:nvPr/>
        </p:nvSpPr>
        <p:spPr>
          <a:xfrm>
            <a:off x="3516117" y="5535505"/>
            <a:ext cx="31726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基本全３回コースになりますが、一部のみのご参加も可能です。</a:t>
            </a:r>
            <a:endParaRPr kumimoji="1" lang="ja-JP" altLang="en-US" sz="900" b="1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28F6AC6-61C9-26BD-7FEE-BEC2C6197FC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09" t="51638" r="2634" b="12666"/>
          <a:stretch/>
        </p:blipFill>
        <p:spPr>
          <a:xfrm>
            <a:off x="407174" y="4954457"/>
            <a:ext cx="2645303" cy="12889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1" name="テキスト ボックス 50"/>
          <p:cNvSpPr txBox="1"/>
          <p:nvPr/>
        </p:nvSpPr>
        <p:spPr>
          <a:xfrm>
            <a:off x="695015" y="4489787"/>
            <a:ext cx="2694267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川崎市コンベンションホール</a:t>
            </a:r>
            <a:endParaRPr kumimoji="1" lang="en-US" altLang="ja-JP" sz="105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7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川崎市中原区小杉町</a:t>
            </a:r>
            <a:r>
              <a:rPr kumimoji="1" lang="en-US" altLang="ja-JP" sz="7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kumimoji="1" lang="ja-JP" altLang="en-US" sz="7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丁目</a:t>
            </a:r>
            <a:r>
              <a:rPr kumimoji="1" lang="en-US" altLang="ja-JP" sz="7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276</a:t>
            </a:r>
            <a:r>
              <a:rPr kumimoji="1" lang="ja-JP" altLang="en-US" sz="7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番地</a:t>
            </a:r>
            <a:r>
              <a:rPr kumimoji="1" lang="en-US" altLang="ja-JP" sz="7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 </a:t>
            </a:r>
            <a:r>
              <a:rPr kumimoji="1" lang="ja-JP" altLang="en-US" sz="7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パークシティ武蔵小杉　　</a:t>
            </a:r>
            <a:endParaRPr kumimoji="1" lang="en-US" altLang="ja-JP" sz="7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7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ザ ガーデン タワーズイースト</a:t>
            </a:r>
            <a:r>
              <a:rPr kumimoji="1" lang="en-US" altLang="ja-JP" sz="7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kumimoji="1" lang="ja-JP" altLang="en-US" sz="7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階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6FBAE0-F99A-2A50-4344-3B4D0972E286}"/>
              </a:ext>
            </a:extLst>
          </p:cNvPr>
          <p:cNvSpPr txBox="1"/>
          <p:nvPr/>
        </p:nvSpPr>
        <p:spPr>
          <a:xfrm>
            <a:off x="3464710" y="3281851"/>
            <a:ext cx="629073" cy="200055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700" b="1" dirty="0">
                <a:solidFill>
                  <a:srgbClr val="FF99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ステップ③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58E02BF-5DD1-9A53-01CA-2A7175F115F3}"/>
              </a:ext>
            </a:extLst>
          </p:cNvPr>
          <p:cNvSpPr txBox="1"/>
          <p:nvPr/>
        </p:nvSpPr>
        <p:spPr>
          <a:xfrm>
            <a:off x="3439540" y="1219751"/>
            <a:ext cx="629073" cy="200055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700" b="1" dirty="0">
                <a:solidFill>
                  <a:srgbClr val="FF99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ステップ①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FF064BC-56A0-4377-0F00-CE1CBF6500CC}"/>
              </a:ext>
            </a:extLst>
          </p:cNvPr>
          <p:cNvSpPr txBox="1"/>
          <p:nvPr/>
        </p:nvSpPr>
        <p:spPr>
          <a:xfrm>
            <a:off x="3434837" y="2229320"/>
            <a:ext cx="629073" cy="200055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700" b="1" dirty="0">
                <a:solidFill>
                  <a:srgbClr val="FF99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ステップ②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9602131-F3FF-63B9-D08B-DC0EE9DB9587}"/>
              </a:ext>
            </a:extLst>
          </p:cNvPr>
          <p:cNvSpPr txBox="1"/>
          <p:nvPr/>
        </p:nvSpPr>
        <p:spPr>
          <a:xfrm>
            <a:off x="5866647" y="8223666"/>
            <a:ext cx="977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800" b="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〇で囲んで</a:t>
            </a:r>
            <a:endParaRPr kumimoji="1" lang="en-US" altLang="ja-JP" sz="800" b="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800" b="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ください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30523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</TotalTime>
  <Words>722</Words>
  <Application>Microsoft Office PowerPoint</Application>
  <PresentationFormat>画面に合わせる (4:3)</PresentationFormat>
  <Paragraphs>109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HGS明朝B</vt:lpstr>
      <vt:lpstr>HG創英角ｺﾞｼｯｸUB</vt:lpstr>
      <vt:lpstr>ＭＳ Ｐゴシック</vt:lpstr>
      <vt:lpstr>ＭＳ ゴシック</vt:lpstr>
      <vt:lpstr>UD デジタル 教科書体 N-B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jecto-0085</dc:creator>
  <cp:lastModifiedBy>jecto-0085</cp:lastModifiedBy>
  <cp:revision>72</cp:revision>
  <cp:lastPrinted>2024-12-20T01:30:34Z</cp:lastPrinted>
  <dcterms:created xsi:type="dcterms:W3CDTF">2023-05-23T06:10:58Z</dcterms:created>
  <dcterms:modified xsi:type="dcterms:W3CDTF">2024-12-20T01:37:05Z</dcterms:modified>
</cp:coreProperties>
</file>